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9"/>
  </p:notesMasterIdLst>
  <p:handoutMasterIdLst>
    <p:handoutMasterId r:id="rId20"/>
  </p:handoutMasterIdLst>
  <p:sldIdLst>
    <p:sldId id="256" r:id="rId6"/>
    <p:sldId id="276" r:id="rId7"/>
    <p:sldId id="258" r:id="rId8"/>
    <p:sldId id="277" r:id="rId9"/>
    <p:sldId id="259" r:id="rId10"/>
    <p:sldId id="278" r:id="rId11"/>
    <p:sldId id="279" r:id="rId12"/>
    <p:sldId id="280" r:id="rId13"/>
    <p:sldId id="281" r:id="rId14"/>
    <p:sldId id="282" r:id="rId15"/>
    <p:sldId id="284" r:id="rId16"/>
    <p:sldId id="285" r:id="rId17"/>
    <p:sldId id="286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85" autoAdjust="0"/>
  </p:normalViewPr>
  <p:slideViewPr>
    <p:cSldViewPr>
      <p:cViewPr varScale="1">
        <p:scale>
          <a:sx n="69" d="100"/>
          <a:sy n="69" d="100"/>
        </p:scale>
        <p:origin x="144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30" d="100"/>
          <a:sy n="130" d="100"/>
        </p:scale>
        <p:origin x="-1266" y="111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66670C0-3F05-4514-A6AF-DA35CC65B5F4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02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600200"/>
            <a:ext cx="8763000" cy="1143000"/>
          </a:xfrm>
        </p:spPr>
        <p:txBody>
          <a:bodyPr/>
          <a:lstStyle/>
          <a:p>
            <a:r>
              <a:rPr lang="en-US" sz="4000" dirty="0"/>
              <a:t>Africa RISING going to Scale in Eastern Province of Zambia  - an overview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66800" y="3352800"/>
            <a:ext cx="7239000" cy="1371600"/>
          </a:xfrm>
        </p:spPr>
        <p:txBody>
          <a:bodyPr/>
          <a:lstStyle/>
          <a:p>
            <a:r>
              <a:rPr lang="en-US" dirty="0"/>
              <a:t>Irmgard Hoeschle-Zeledon</a:t>
            </a:r>
          </a:p>
          <a:p>
            <a:r>
              <a:rPr lang="en-US" dirty="0"/>
              <a:t>Manager, Africa RISING ESA and WA projects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/>
              <a:t>End-of-Project </a:t>
            </a:r>
            <a:r>
              <a:rPr lang="en-US" dirty="0"/>
              <a:t>meeting </a:t>
            </a:r>
            <a:br>
              <a:rPr lang="en-US" dirty="0"/>
            </a:br>
            <a:r>
              <a:rPr lang="en-US" dirty="0"/>
              <a:t> 27 September 2018, Chipata, Zambia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9182F24D-4908-4912-A090-4A38A40943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AE84864-5DDE-4D88-AD54-A4A29F1CD07F}"/>
              </a:ext>
            </a:extLst>
          </p:cNvPr>
          <p:cNvSpPr txBox="1"/>
          <p:nvPr/>
        </p:nvSpPr>
        <p:spPr>
          <a:xfrm>
            <a:off x="381000" y="1219200"/>
            <a:ext cx="8188780" cy="5712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rgbClr val="712123"/>
              </a:buClr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Taking to scale production and dissemination of OFSP to </a:t>
            </a:r>
            <a:b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</a:b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increase consumption to address food insecurity, low dietary </a:t>
            </a:r>
            <a:b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</a:b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diversity, Vit A deficiency, </a:t>
            </a:r>
          </a:p>
          <a:p>
            <a:pPr marL="114300">
              <a:spcBef>
                <a:spcPct val="20000"/>
              </a:spcBef>
              <a:buClr>
                <a:srgbClr val="712123"/>
              </a:buClr>
            </a:pPr>
            <a:r>
              <a:rPr lang="en-US" sz="2400" dirty="0">
                <a:latin typeface="Gill Sans" pitchFamily="34" charset="0"/>
              </a:rPr>
              <a:t>Strengthening production and delivery of disease-free planting </a:t>
            </a:r>
            <a:br>
              <a:rPr lang="en-US" sz="2400" dirty="0">
                <a:latin typeface="Gill Sans" pitchFamily="34" charset="0"/>
              </a:rPr>
            </a:br>
            <a:r>
              <a:rPr lang="en-US" sz="2400" dirty="0">
                <a:latin typeface="Gill Sans" pitchFamily="34" charset="0"/>
              </a:rPr>
              <a:t>material of improved varieties </a:t>
            </a:r>
          </a:p>
          <a:p>
            <a:pPr marL="114300">
              <a:spcBef>
                <a:spcPct val="20000"/>
              </a:spcBef>
              <a:buClr>
                <a:srgbClr val="712123"/>
              </a:buClr>
            </a:pPr>
            <a:r>
              <a:rPr lang="en-US" sz="2400" dirty="0">
                <a:latin typeface="Gill Sans" pitchFamily="34" charset="0"/>
              </a:rPr>
              <a:t>CIP with ZARI, Min. of Agric., Health, Education, NGOs </a:t>
            </a:r>
          </a:p>
          <a:p>
            <a:pPr lvl="1" indent="-9144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Gill Sans" pitchFamily="34" charset="0"/>
              </a:rPr>
              <a:t>  </a:t>
            </a:r>
            <a:r>
              <a:rPr lang="en-US" sz="2100" dirty="0">
                <a:latin typeface="Gill Sans" pitchFamily="34" charset="0"/>
              </a:rPr>
              <a:t>Training of vine multipliers in rapid multiplication and packaging</a:t>
            </a:r>
          </a:p>
          <a:p>
            <a:pPr lvl="1" indent="-9144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100" dirty="0">
                <a:latin typeface="Gill Sans" pitchFamily="34" charset="0"/>
              </a:rPr>
              <a:t>  Linking multipliers with sweet potato producers</a:t>
            </a:r>
          </a:p>
          <a:p>
            <a:pPr lvl="1" indent="-9144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100" dirty="0">
                <a:latin typeface="Gill Sans" pitchFamily="34" charset="0"/>
              </a:rPr>
              <a:t>  Demonstration of improved agronomic, harvesting, </a:t>
            </a:r>
            <a:br>
              <a:rPr lang="en-US" sz="2100" dirty="0">
                <a:latin typeface="Gill Sans" pitchFamily="34" charset="0"/>
              </a:rPr>
            </a:br>
            <a:r>
              <a:rPr lang="en-US" sz="2100" dirty="0">
                <a:latin typeface="Gill Sans" pitchFamily="34" charset="0"/>
              </a:rPr>
              <a:t>  and post-harvest practices for root producers</a:t>
            </a:r>
          </a:p>
          <a:p>
            <a:pPr lvl="1" indent="-9144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100" dirty="0">
                <a:latin typeface="Gill Sans" pitchFamily="34" charset="0"/>
              </a:rPr>
              <a:t>  Awareness campaigns on nutritional benefits</a:t>
            </a:r>
          </a:p>
          <a:p>
            <a:pPr lvl="1" indent="-9144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100" dirty="0">
                <a:latin typeface="Gill Sans" pitchFamily="34" charset="0"/>
              </a:rPr>
              <a:t>  Participatory line evaluation for future release</a:t>
            </a:r>
          </a:p>
          <a:p>
            <a:pPr marL="365760">
              <a:spcBef>
                <a:spcPct val="20000"/>
              </a:spcBef>
              <a:buClr>
                <a:srgbClr val="712123"/>
              </a:buClr>
            </a:pPr>
            <a:endParaRPr lang="en-US" sz="2400" dirty="0">
              <a:latin typeface="Gill Sans" pitchFamily="34" charset="0"/>
            </a:endParaRPr>
          </a:p>
          <a:p>
            <a:pPr marL="114300">
              <a:spcBef>
                <a:spcPct val="20000"/>
              </a:spcBef>
              <a:buClr>
                <a:srgbClr val="712123"/>
              </a:buClr>
            </a:pPr>
            <a:endParaRPr lang="en-US" sz="2400" dirty="0">
              <a:latin typeface="Gill Sans" pitchFamily="34" charset="0"/>
            </a:endParaRPr>
          </a:p>
        </p:txBody>
      </p:sp>
      <p:pic>
        <p:nvPicPr>
          <p:cNvPr id="4" name="Picture 3" descr="A person that is standing in the grass&#10;&#10;Description generated with very high confidence">
            <a:extLst>
              <a:ext uri="{FF2B5EF4-FFF2-40B4-BE49-F238E27FC236}">
                <a16:creationId xmlns:a16="http://schemas.microsoft.com/office/drawing/2014/main" xmlns="" id="{3AB0EAC9-5D61-4582-9D3E-16841EEAD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152144"/>
            <a:ext cx="2667000" cy="177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34AE0C8-95F0-42C9-9C08-992BF7A3BD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00" y="533400"/>
            <a:ext cx="7772400" cy="8382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D338BEC-A50D-4677-AF76-3C3F0D719FFC}"/>
              </a:ext>
            </a:extLst>
          </p:cNvPr>
          <p:cNvSpPr txBox="1"/>
          <p:nvPr/>
        </p:nvSpPr>
        <p:spPr>
          <a:xfrm>
            <a:off x="147370" y="1295400"/>
            <a:ext cx="8615630" cy="577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Clr>
                <a:srgbClr val="712123"/>
              </a:buClr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Intensification of low-input maize-legume systems</a:t>
            </a:r>
          </a:p>
          <a:p>
            <a:pPr>
              <a:spcBef>
                <a:spcPct val="20000"/>
              </a:spcBef>
              <a:buClr>
                <a:srgbClr val="712123"/>
              </a:buClr>
            </a:pPr>
            <a:r>
              <a:rPr lang="en-US" sz="2400" dirty="0">
                <a:latin typeface="Gill Sans" pitchFamily="34" charset="0"/>
              </a:rPr>
              <a:t>Addressing declining soil fertility and weather-induced negative </a:t>
            </a:r>
            <a:br>
              <a:rPr lang="en-US" sz="2400" dirty="0">
                <a:latin typeface="Gill Sans" pitchFamily="34" charset="0"/>
              </a:rPr>
            </a:br>
            <a:r>
              <a:rPr lang="en-US" sz="2400" dirty="0">
                <a:latin typeface="Gill Sans" pitchFamily="34" charset="0"/>
              </a:rPr>
              <a:t>effects on productivity.</a:t>
            </a:r>
          </a:p>
          <a:p>
            <a:pPr>
              <a:spcBef>
                <a:spcPct val="20000"/>
              </a:spcBef>
              <a:buClr>
                <a:srgbClr val="712123"/>
              </a:buClr>
            </a:pPr>
            <a:r>
              <a:rPr lang="en-US" sz="2400" dirty="0">
                <a:latin typeface="Gill Sans" pitchFamily="34" charset="0"/>
              </a:rPr>
              <a:t>CIMMYT with ZARI, COMACO, Grassroot Trust, TLC, CRS:</a:t>
            </a:r>
          </a:p>
          <a:p>
            <a:pPr marL="708660" lvl="1" indent="-34290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Gill Sans" pitchFamily="34" charset="0"/>
              </a:rPr>
              <a:t>Scaling</a:t>
            </a:r>
            <a:r>
              <a:rPr lang="en-US" sz="2100" dirty="0">
                <a:latin typeface="Gill Sans" pitchFamily="34" charset="0"/>
              </a:rPr>
              <a:t> out technologies from SIMLEZA and Africa RISING</a:t>
            </a:r>
            <a:br>
              <a:rPr lang="en-US" sz="2100" dirty="0">
                <a:latin typeface="Gill Sans" pitchFamily="34" charset="0"/>
              </a:rPr>
            </a:br>
            <a:r>
              <a:rPr lang="en-US" sz="2100" dirty="0">
                <a:latin typeface="Gill Sans" pitchFamily="34" charset="0"/>
              </a:rPr>
              <a:t>(drought tolerant maize, rotations, intercropping, direct sowing </a:t>
            </a:r>
            <a:br>
              <a:rPr lang="en-US" sz="2100" dirty="0">
                <a:latin typeface="Gill Sans" pitchFamily="34" charset="0"/>
              </a:rPr>
            </a:br>
            <a:r>
              <a:rPr lang="en-US" sz="2100" dirty="0">
                <a:latin typeface="Gill Sans" pitchFamily="34" charset="0"/>
              </a:rPr>
              <a:t>systems, herbicide use) </a:t>
            </a:r>
          </a:p>
          <a:p>
            <a:pPr marL="708660" lvl="1" indent="-342900">
              <a:spcBef>
                <a:spcPts val="600"/>
              </a:spcBef>
              <a:buClr>
                <a:srgbClr val="712123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Gill Sans" pitchFamily="34" charset="0"/>
              </a:rPr>
              <a:t>Research</a:t>
            </a:r>
            <a:r>
              <a:rPr lang="en-US" sz="2100" dirty="0">
                <a:latin typeface="Gill Sans" pitchFamily="34" charset="0"/>
              </a:rPr>
              <a:t>: </a:t>
            </a:r>
          </a:p>
          <a:p>
            <a:pPr marL="713232" indent="-347472">
              <a:buClr>
                <a:srgbClr val="712123"/>
              </a:buClr>
            </a:pPr>
            <a:r>
              <a:rPr lang="en-US" sz="2100" dirty="0">
                <a:latin typeface="Gill Sans" pitchFamily="34" charset="0"/>
              </a:rPr>
              <a:t>	doubled up legumes in rotation under CA</a:t>
            </a:r>
          </a:p>
          <a:p>
            <a:pPr marL="713232" indent="-347472">
              <a:spcBef>
                <a:spcPts val="600"/>
              </a:spcBef>
              <a:buClr>
                <a:srgbClr val="712123"/>
              </a:buClr>
            </a:pPr>
            <a:r>
              <a:rPr lang="en-US" sz="2100" dirty="0">
                <a:latin typeface="Gill Sans" pitchFamily="34" charset="0"/>
              </a:rPr>
              <a:t>	green manure cover crops (lablab, cowpea, </a:t>
            </a:r>
            <a:br>
              <a:rPr lang="en-US" sz="2100" dirty="0">
                <a:latin typeface="Gill Sans" pitchFamily="34" charset="0"/>
              </a:rPr>
            </a:br>
            <a:r>
              <a:rPr lang="en-US" sz="2100" dirty="0">
                <a:latin typeface="Gill Sans" pitchFamily="34" charset="0"/>
              </a:rPr>
              <a:t>pigeon pea)</a:t>
            </a:r>
            <a:br>
              <a:rPr lang="en-US" sz="2100" dirty="0">
                <a:latin typeface="Gill Sans" pitchFamily="34" charset="0"/>
              </a:rPr>
            </a:br>
            <a:r>
              <a:rPr lang="en-US" sz="2100" dirty="0">
                <a:latin typeface="Gill Sans" pitchFamily="34" charset="0"/>
              </a:rPr>
              <a:t>agroforestry integration (</a:t>
            </a:r>
            <a:r>
              <a:rPr lang="en-US" sz="2100" dirty="0" err="1">
                <a:latin typeface="Gill Sans" pitchFamily="34" charset="0"/>
              </a:rPr>
              <a:t>Gliricidia</a:t>
            </a:r>
            <a:r>
              <a:rPr lang="en-US" sz="2100" dirty="0">
                <a:latin typeface="Gill Sans" pitchFamily="34" charset="0"/>
              </a:rPr>
              <a:t>)</a:t>
            </a:r>
          </a:p>
          <a:p>
            <a:pPr marL="713232" indent="-347472">
              <a:spcBef>
                <a:spcPts val="600"/>
              </a:spcBef>
              <a:buClr>
                <a:srgbClr val="712123"/>
              </a:buClr>
            </a:pPr>
            <a:r>
              <a:rPr lang="en-US" sz="2100" dirty="0">
                <a:latin typeface="Gill Sans" pitchFamily="34" charset="0"/>
              </a:rPr>
              <a:t>	manure handling </a:t>
            </a:r>
          </a:p>
          <a:p>
            <a:pPr marL="713232" indent="-347472">
              <a:spcBef>
                <a:spcPts val="600"/>
              </a:spcBef>
              <a:buClr>
                <a:srgbClr val="712123"/>
              </a:buClr>
            </a:pPr>
            <a:r>
              <a:rPr lang="en-US" sz="2100" dirty="0">
                <a:latin typeface="Gill Sans" pitchFamily="34" charset="0"/>
              </a:rPr>
              <a:t>	QPM for better nutrition, heat/drought tolerant maize</a:t>
            </a:r>
          </a:p>
          <a:p>
            <a:pPr marL="114300">
              <a:spcBef>
                <a:spcPct val="20000"/>
              </a:spcBef>
              <a:buClr>
                <a:srgbClr val="712123"/>
              </a:buClr>
            </a:pPr>
            <a:endParaRPr lang="en-US" sz="2400" dirty="0">
              <a:latin typeface="Gill Sans" pitchFamily="34" charset="0"/>
            </a:endParaRPr>
          </a:p>
        </p:txBody>
      </p:sp>
      <p:pic>
        <p:nvPicPr>
          <p:cNvPr id="4" name="Picture 3" descr="C:\Users\Christian Thierfelde\Dropbox\AC Bilder\Arbeit Zimbabwe Conservation Agriculture\2018\CRS in April 2018\DSCN1578 - Copy.JPG">
            <a:extLst>
              <a:ext uri="{FF2B5EF4-FFF2-40B4-BE49-F238E27FC236}">
                <a16:creationId xmlns:a16="http://schemas.microsoft.com/office/drawing/2014/main" xmlns="" id="{AC0260A7-ED19-48CD-B6D6-5B5E283FAE4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14800"/>
            <a:ext cx="2590800" cy="205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062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E573FC6-5F40-409A-8F0E-0A8A179A40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533400"/>
            <a:ext cx="7772400" cy="8382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336DED4-9F8B-411C-96E7-8D9AF934BEEE}"/>
              </a:ext>
            </a:extLst>
          </p:cNvPr>
          <p:cNvSpPr txBox="1"/>
          <p:nvPr/>
        </p:nvSpPr>
        <p:spPr>
          <a:xfrm>
            <a:off x="152400" y="1387642"/>
            <a:ext cx="8235909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8872" indent="-457200">
              <a:spcBef>
                <a:spcPts val="600"/>
              </a:spcBef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  Providing evidence of efficacy of </a:t>
            </a:r>
            <a:r>
              <a:rPr lang="en-US" sz="2400" i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aflasafe</a:t>
            </a: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 to reduce aflatoxin </a:t>
            </a:r>
            <a:b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</a:b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pitchFamily="34" charset="0"/>
              </a:rPr>
              <a:t>and facilitation of commercialization</a:t>
            </a: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400" dirty="0"/>
              <a:t>Aimed at obtaining official registration of two </a:t>
            </a:r>
            <a:r>
              <a:rPr lang="en-US" sz="2400" dirty="0" err="1"/>
              <a:t>aflasafe</a:t>
            </a:r>
            <a:r>
              <a:rPr lang="en-US" sz="2400" dirty="0"/>
              <a:t> products </a:t>
            </a:r>
            <a:br>
              <a:rPr lang="en-US" sz="2400" dirty="0"/>
            </a:br>
            <a:r>
              <a:rPr lang="en-US" sz="2400" dirty="0"/>
              <a:t>earlier developed</a:t>
            </a:r>
          </a:p>
          <a:p>
            <a:pPr marL="822960" indent="-4572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Multi-year efficacy trials in several</a:t>
            </a:r>
            <a:br>
              <a:rPr lang="en-US" sz="2400" dirty="0"/>
            </a:br>
            <a:r>
              <a:rPr lang="en-US" sz="2400" dirty="0" err="1"/>
              <a:t>agro</a:t>
            </a:r>
            <a:r>
              <a:rPr lang="en-US" sz="2400" dirty="0"/>
              <a:t>-ecologies (maize, g/n)</a:t>
            </a:r>
          </a:p>
          <a:p>
            <a:pPr marL="822960" indent="-4572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Preparation and submission to </a:t>
            </a:r>
            <a:br>
              <a:rPr lang="en-US" sz="2400" dirty="0"/>
            </a:br>
            <a:r>
              <a:rPr lang="en-US" sz="2400" dirty="0"/>
              <a:t>ZEMA of registration dossier</a:t>
            </a:r>
          </a:p>
          <a:p>
            <a:pPr marL="822960" indent="-4572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Business plan for commercialization </a:t>
            </a:r>
            <a:br>
              <a:rPr lang="en-US" sz="2400" dirty="0"/>
            </a:br>
            <a:r>
              <a:rPr lang="en-US" sz="2400" dirty="0"/>
              <a:t>and feasibility study</a:t>
            </a:r>
          </a:p>
          <a:p>
            <a:pPr marL="822960" indent="-45720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Awareness creation on haelth benefits for farmers, food </a:t>
            </a:r>
            <a:br>
              <a:rPr lang="en-US" sz="2400" dirty="0"/>
            </a:br>
            <a:r>
              <a:rPr lang="en-US" sz="2400" dirty="0"/>
              <a:t>processors, consumers</a:t>
            </a:r>
          </a:p>
          <a:p>
            <a:pPr marL="457200" indent="-9144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65760"/>
            <a:endParaRPr lang="en-US" sz="2400" dirty="0"/>
          </a:p>
          <a:p>
            <a:pPr marL="457200" indent="-9144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 descr="A close up of a flower garden&#10;&#10;Description generated with high confidence">
            <a:extLst>
              <a:ext uri="{FF2B5EF4-FFF2-40B4-BE49-F238E27FC236}">
                <a16:creationId xmlns:a16="http://schemas.microsoft.com/office/drawing/2014/main" xmlns="" id="{2065BF82-DEF2-4827-BC9E-B86A34B541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476" y="2895600"/>
            <a:ext cx="3654746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169B6211-EBD2-489C-86D3-1F4946D73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2286000"/>
            <a:ext cx="8458200" cy="838200"/>
          </a:xfrm>
        </p:spPr>
        <p:txBody>
          <a:bodyPr/>
          <a:lstStyle/>
          <a:p>
            <a:r>
              <a:rPr lang="en-US" dirty="0"/>
              <a:t>			</a:t>
            </a:r>
            <a:r>
              <a:rPr lang="en-US" sz="5400" dirty="0">
                <a:solidFill>
                  <a:schemeClr val="accent4"/>
                </a:solidFill>
              </a:rPr>
              <a:t>Thank You</a:t>
            </a:r>
          </a:p>
          <a:p>
            <a:r>
              <a:rPr lang="en-US" sz="2200" i="1" dirty="0">
                <a:solidFill>
                  <a:schemeClr val="accent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3600" b="1" dirty="0">
                <a:solidFill>
                  <a:schemeClr val="accent4"/>
                </a:solidFill>
              </a:rPr>
              <a:t>africa-rising.net</a:t>
            </a:r>
          </a:p>
        </p:txBody>
      </p:sp>
    </p:spTree>
    <p:extLst>
      <p:ext uri="{BB962C8B-B14F-4D97-AF65-F5344CB8AC3E}">
        <p14:creationId xmlns:p14="http://schemas.microsoft.com/office/powerpoint/2010/main" val="10059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295400"/>
            <a:ext cx="8686800" cy="762000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algn="ctr" eaLnBrk="1" hangingPunct="1">
              <a:spcBef>
                <a:spcPts val="0"/>
              </a:spcBef>
              <a:defRPr/>
            </a:pPr>
            <a:r>
              <a:rPr lang="en-US" sz="2400" dirty="0"/>
              <a:t>Africa </a:t>
            </a:r>
            <a:r>
              <a:rPr lang="en-US" sz="2800" b="1" dirty="0"/>
              <a:t>R</a:t>
            </a:r>
            <a:r>
              <a:rPr lang="en-US" sz="2800" dirty="0"/>
              <a:t>esearch</a:t>
            </a:r>
            <a:r>
              <a:rPr lang="en-US" sz="2400" dirty="0"/>
              <a:t> </a:t>
            </a:r>
            <a:r>
              <a:rPr lang="en-US" sz="2800" b="1" dirty="0"/>
              <a:t>I</a:t>
            </a:r>
            <a:r>
              <a:rPr lang="en-US" sz="2400" dirty="0"/>
              <a:t>n </a:t>
            </a:r>
            <a:r>
              <a:rPr lang="en-US" sz="2800" b="1" dirty="0"/>
              <a:t>S</a:t>
            </a:r>
            <a:r>
              <a:rPr lang="en-US" sz="2400" dirty="0"/>
              <a:t>ustainable </a:t>
            </a:r>
            <a:r>
              <a:rPr lang="en-US" sz="2800" b="1" dirty="0"/>
              <a:t>I</a:t>
            </a:r>
            <a:r>
              <a:rPr lang="en-US" sz="2800" dirty="0"/>
              <a:t>ntensification</a:t>
            </a:r>
            <a:r>
              <a:rPr lang="en-US" sz="2400" dirty="0"/>
              <a:t> for the </a:t>
            </a:r>
            <a:r>
              <a:rPr lang="en-US" sz="2800" b="1" dirty="0"/>
              <a:t>N</a:t>
            </a:r>
            <a:r>
              <a:rPr lang="en-US" sz="2400" dirty="0"/>
              <a:t>ext </a:t>
            </a:r>
            <a:r>
              <a:rPr lang="en-US" sz="2800" b="1" dirty="0"/>
              <a:t>G</a:t>
            </a:r>
            <a:r>
              <a:rPr lang="en-US" sz="2400" dirty="0"/>
              <a:t>eneration (Africa RISING)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 bwMode="auto">
          <a:xfrm>
            <a:off x="228600" y="2514600"/>
            <a:ext cx="4724400" cy="396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/>
            </a:pPr>
            <a:endParaRPr lang="en-GB" dirty="0">
              <a:latin typeface="+mn-lt"/>
              <a:ea typeface="+mn-ea"/>
            </a:endParaRPr>
          </a:p>
          <a:p>
            <a:pPr marL="114300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/>
            </a:pPr>
            <a:endParaRPr lang="en-US" sz="2400" dirty="0">
              <a:latin typeface="Gill Sans" pitchFamily="34" charset="0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2341364"/>
            <a:ext cx="4648200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dirty="0">
                <a:solidFill>
                  <a:schemeClr val="accent2"/>
                </a:solidFill>
              </a:rPr>
              <a:t>One Program – three regional Projects</a:t>
            </a:r>
          </a:p>
          <a:p>
            <a:pPr>
              <a:defRPr/>
            </a:pPr>
            <a:endParaRPr lang="en-GB" dirty="0"/>
          </a:p>
          <a:p>
            <a:pPr marL="342900" indent="-342900">
              <a:buFontTx/>
              <a:buAutoNum type="arabicParenR"/>
              <a:defRPr/>
            </a:pPr>
            <a:r>
              <a:rPr lang="en-GB" dirty="0"/>
              <a:t>Mixed Cereal-Legume-Livestock systems in West Africa (Ghana and Mali), led by </a:t>
            </a:r>
            <a:r>
              <a:rPr lang="en-GB" b="1" dirty="0">
                <a:solidFill>
                  <a:srgbClr val="156635"/>
                </a:solidFill>
              </a:rPr>
              <a:t>IITA</a:t>
            </a:r>
          </a:p>
          <a:p>
            <a:pPr marL="342900" indent="-342900">
              <a:buFontTx/>
              <a:buAutoNum type="arabicParenR"/>
              <a:defRPr/>
            </a:pPr>
            <a:endParaRPr lang="en-GB" b="1" dirty="0">
              <a:solidFill>
                <a:srgbClr val="156635"/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GB" dirty="0"/>
              <a:t>Mixed Cereal-Legume-Livestock systems in East/Southern Africa (Tanzania, Malawi, Zambia), led by </a:t>
            </a:r>
            <a:r>
              <a:rPr lang="en-GB" b="1" dirty="0">
                <a:solidFill>
                  <a:srgbClr val="156635"/>
                </a:solidFill>
              </a:rPr>
              <a:t>IITA</a:t>
            </a:r>
          </a:p>
          <a:p>
            <a:pPr marL="342900" indent="-342900">
              <a:buFontTx/>
              <a:buAutoNum type="arabicParenR"/>
              <a:defRPr/>
            </a:pPr>
            <a:endParaRPr lang="en-GB" b="1" dirty="0">
              <a:solidFill>
                <a:srgbClr val="156635"/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GB" dirty="0"/>
              <a:t>Crop-Livestock systems in the Ethiopian Highlands, led by </a:t>
            </a:r>
            <a:r>
              <a:rPr lang="en-GB" b="1" dirty="0">
                <a:solidFill>
                  <a:schemeClr val="accent2"/>
                </a:solidFill>
              </a:rPr>
              <a:t>ILRI</a:t>
            </a:r>
          </a:p>
          <a:p>
            <a:pPr>
              <a:defRPr/>
            </a:pPr>
            <a:endParaRPr lang="en-GB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dirty="0"/>
              <a:t>M&amp;E: led by </a:t>
            </a:r>
            <a:r>
              <a:rPr lang="en-GB" b="1" dirty="0">
                <a:solidFill>
                  <a:srgbClr val="EC821C"/>
                </a:solidFill>
              </a:rPr>
              <a:t>IFPRI</a:t>
            </a:r>
          </a:p>
          <a:p>
            <a:pPr marL="342900" indent="-342900">
              <a:buFontTx/>
              <a:buAutoNum type="arabicParenR"/>
              <a:defRPr/>
            </a:pPr>
            <a:endParaRPr lang="en-GB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0070C0"/>
                </a:solidFill>
              </a:rPr>
              <a:t>&gt;100 partner institutions</a:t>
            </a:r>
          </a:p>
          <a:p>
            <a:pPr>
              <a:defRPr/>
            </a:pPr>
            <a:r>
              <a:rPr lang="en-US" dirty="0">
                <a:solidFill>
                  <a:srgbClr val="0070C0"/>
                </a:solidFill>
              </a:rPr>
              <a:t>&gt;250 individuals</a:t>
            </a:r>
          </a:p>
        </p:txBody>
      </p:sp>
      <p:pic>
        <p:nvPicPr>
          <p:cNvPr id="16389" name="Picture 11" descr="C:\Users\izeledon\AppData\Local\Microsoft\Windows\Temporary Internet Files\Content.Outlook\M2WQDP2Z\Africa RISING 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4191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26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9381C79-6A97-426C-8FAC-C7B87E63F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95600" y="1066800"/>
            <a:ext cx="77724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82D9DB1-99E3-43E1-8E8D-DC268D23F1FD}"/>
              </a:ext>
            </a:extLst>
          </p:cNvPr>
          <p:cNvSpPr txBox="1"/>
          <p:nvPr/>
        </p:nvSpPr>
        <p:spPr>
          <a:xfrm>
            <a:off x="76200" y="2057400"/>
            <a:ext cx="8610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Research Program funded by USAID-BFS under the </a:t>
            </a:r>
            <a:r>
              <a:rPr lang="en-US" sz="2800" dirty="0" err="1"/>
              <a:t>FtF</a:t>
            </a:r>
            <a:r>
              <a:rPr lang="en-US" sz="2800" dirty="0"/>
              <a:t> Initiative</a:t>
            </a:r>
          </a:p>
          <a:p>
            <a:endParaRPr lang="en-US" sz="2800" dirty="0"/>
          </a:p>
          <a:p>
            <a:r>
              <a:rPr lang="en-US" sz="2800" dirty="0"/>
              <a:t>Objective: Find solutions for </a:t>
            </a:r>
            <a:r>
              <a:rPr lang="en-US" sz="2800" b="1" dirty="0">
                <a:solidFill>
                  <a:srgbClr val="EC821C"/>
                </a:solidFill>
              </a:rPr>
              <a:t>sustainable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EC821C"/>
                </a:solidFill>
              </a:rPr>
              <a:t>intensification</a:t>
            </a:r>
            <a:r>
              <a:rPr lang="en-US" sz="2800" dirty="0"/>
              <a:t> of cereal-based farming systems to allow smallholders to move out of poverty and hunger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937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76200" y="1447800"/>
            <a:ext cx="4191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3200" dirty="0">
                <a:latin typeface="Gill Sans" charset="0"/>
                <a:cs typeface="MS PGothic" charset="0"/>
              </a:rPr>
              <a:t>Approach</a:t>
            </a:r>
          </a:p>
          <a:p>
            <a:endParaRPr lang="en-US" sz="2800" dirty="0">
              <a:latin typeface="Gill Sans" charset="0"/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457200" y="1828800"/>
            <a:ext cx="8305800" cy="174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14300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</a:pPr>
            <a:endParaRPr lang="en-GB" sz="2800" dirty="0"/>
          </a:p>
          <a:p>
            <a:pPr marL="114300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</a:pPr>
            <a:endParaRPr lang="en-US" sz="2800" dirty="0"/>
          </a:p>
          <a:p>
            <a:pPr marL="114300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</a:pPr>
            <a:endParaRPr lang="en-GB" b="1" dirty="0">
              <a:latin typeface="Gill Sans" charset="0"/>
            </a:endParaRPr>
          </a:p>
          <a:p>
            <a:pPr marL="114300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</a:pPr>
            <a:endParaRPr lang="en-US" sz="20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286000"/>
            <a:ext cx="78486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457200">
              <a:spcBef>
                <a:spcPct val="20000"/>
              </a:spcBef>
              <a:buClr>
                <a:srgbClr val="712123"/>
              </a:buClr>
              <a:buFontTx/>
              <a:buAutoNum type="alphaLcParenR"/>
              <a:defRPr/>
            </a:pPr>
            <a:r>
              <a:rPr lang="en-GB" sz="2800" dirty="0">
                <a:cs typeface="Arial" pitchFamily="34" charset="0"/>
              </a:rPr>
              <a:t>Action research to </a:t>
            </a:r>
          </a:p>
          <a:p>
            <a:pPr marL="1096963" lvl="2" indent="-228600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•"/>
              <a:defRPr/>
            </a:pPr>
            <a:r>
              <a:rPr lang="en-GB" sz="2800" dirty="0">
                <a:cs typeface="Arial" pitchFamily="34" charset="0"/>
              </a:rPr>
              <a:t>advance the production frontier</a:t>
            </a:r>
          </a:p>
          <a:p>
            <a:pPr marL="1096963" lvl="2" indent="-228600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•"/>
              <a:defRPr/>
            </a:pPr>
            <a:r>
              <a:rPr lang="en-US" sz="2800" dirty="0">
                <a:cs typeface="Arial" pitchFamily="34" charset="0"/>
              </a:rPr>
              <a:t>improve nutrition and food safety</a:t>
            </a:r>
          </a:p>
          <a:p>
            <a:pPr marL="1096963" lvl="2" indent="-228600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•"/>
              <a:defRPr/>
            </a:pPr>
            <a:r>
              <a:rPr lang="en-GB" sz="2800" dirty="0">
                <a:cs typeface="Arial" pitchFamily="34" charset="0"/>
              </a:rPr>
              <a:t>transform key production systems</a:t>
            </a:r>
          </a:p>
          <a:p>
            <a:pPr marL="1096963" lvl="2" indent="-228600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•"/>
              <a:defRPr/>
            </a:pPr>
            <a:endParaRPr lang="en-GB" sz="2800" dirty="0">
              <a:cs typeface="Arial" pitchFamily="34" charset="0"/>
            </a:endParaRPr>
          </a:p>
          <a:p>
            <a:pPr marL="571500" indent="-457200">
              <a:spcBef>
                <a:spcPct val="20000"/>
              </a:spcBef>
              <a:buClr>
                <a:srgbClr val="712123"/>
              </a:buClr>
              <a:buFontTx/>
              <a:buAutoNum type="alphaLcParenR"/>
              <a:defRPr/>
            </a:pPr>
            <a:r>
              <a:rPr lang="en-US" sz="2800" dirty="0"/>
              <a:t>Facilitate dissemination of SI technologies within and beyond Africa RISING action research sites through development partnerships</a:t>
            </a:r>
            <a:endParaRPr lang="en-GB" sz="28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1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FD5A636D-0CC5-4F54-9E11-F4FB28AC95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914400"/>
            <a:ext cx="77724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8526D7B-BD5B-4673-A4C4-AC715582833B}"/>
              </a:ext>
            </a:extLst>
          </p:cNvPr>
          <p:cNvSpPr txBox="1"/>
          <p:nvPr/>
        </p:nvSpPr>
        <p:spPr>
          <a:xfrm>
            <a:off x="600075" y="1600200"/>
            <a:ext cx="7848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ESA project inception: early 2012 in Tanzania and Malawi</a:t>
            </a:r>
          </a:p>
          <a:p>
            <a:endParaRPr lang="en-US" sz="2800" dirty="0"/>
          </a:p>
          <a:p>
            <a:r>
              <a:rPr lang="en-US" sz="2800" dirty="0"/>
              <a:t>Zambia under consideration, potential synergies with SIMLEZA project: both projects focus on maize-legume farming systems</a:t>
            </a:r>
          </a:p>
          <a:p>
            <a:endParaRPr lang="en-US" sz="2800" dirty="0"/>
          </a:p>
          <a:p>
            <a:r>
              <a:rPr lang="en-US" sz="2800" dirty="0"/>
              <a:t>USAID policy to strongly link centrally funded projects with Mission investments, and development oriented projects with research activities </a:t>
            </a:r>
          </a:p>
        </p:txBody>
      </p:sp>
    </p:spTree>
    <p:extLst>
      <p:ext uri="{BB962C8B-B14F-4D97-AF65-F5344CB8AC3E}">
        <p14:creationId xmlns:p14="http://schemas.microsoft.com/office/powerpoint/2010/main" val="343769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A6B8400-F5D0-4514-B172-76F82107A7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838200"/>
          </a:xfrm>
        </p:spPr>
        <p:txBody>
          <a:bodyPr/>
          <a:lstStyle/>
          <a:p>
            <a:r>
              <a:rPr lang="en-US" sz="3200" dirty="0"/>
              <a:t>Africa RISING-SIMLEZA</a:t>
            </a:r>
          </a:p>
          <a:p>
            <a:endParaRPr lang="en-US" sz="2800" dirty="0"/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 dirty="0"/>
              <a:t>Synergistic cooperation from 2013 to 2015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800"/>
              <a:t>R&amp;D </a:t>
            </a:r>
            <a:r>
              <a:rPr lang="en-US" sz="2800" dirty="0"/>
              <a:t>component of </a:t>
            </a:r>
            <a:r>
              <a:rPr lang="en-US" sz="2800" dirty="0" err="1"/>
              <a:t>FtF</a:t>
            </a:r>
            <a:r>
              <a:rPr lang="en-US" sz="2800" dirty="0"/>
              <a:t> in Zambia (7 projects) came to closure after 4 years </a:t>
            </a:r>
          </a:p>
          <a:p>
            <a:r>
              <a:rPr lang="en-US" sz="2800" dirty="0"/>
              <a:t>USAID identified </a:t>
            </a:r>
          </a:p>
          <a:p>
            <a:pPr marL="685800" indent="-571500">
              <a:buAutoNum type="romanLcParenBoth"/>
            </a:pPr>
            <a:r>
              <a:rPr lang="en-US" sz="2800" dirty="0"/>
              <a:t>mature technologies ready for scaling</a:t>
            </a:r>
          </a:p>
          <a:p>
            <a:pPr marL="685800" indent="-571500">
              <a:buAutoNum type="romanLcParenBoth"/>
            </a:pPr>
            <a:r>
              <a:rPr lang="en-US" sz="2800" dirty="0"/>
              <a:t>Research gaps with semi-mature technologies requiring 2-3 more years of research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4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983D7CE-B67D-4094-8247-3EA22ED20E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1447800"/>
            <a:ext cx="8305800" cy="533400"/>
          </a:xfrm>
        </p:spPr>
        <p:txBody>
          <a:bodyPr/>
          <a:lstStyle/>
          <a:p>
            <a:r>
              <a:rPr lang="en-US" sz="3200" dirty="0"/>
              <a:t>Africa RISING Going to Scale in Eastern Province</a:t>
            </a:r>
          </a:p>
          <a:p>
            <a:r>
              <a:rPr lang="en-US" sz="2800" dirty="0" smtClean="0"/>
              <a:t>USAID</a:t>
            </a:r>
            <a:r>
              <a:rPr lang="en-US" sz="2800" dirty="0"/>
              <a:t>: Africa RISING as implementing mechanism in collaboration with other partners</a:t>
            </a:r>
          </a:p>
          <a:p>
            <a:pPr marL="457200"/>
            <a:r>
              <a:rPr lang="en-US" sz="2400" dirty="0"/>
              <a:t>CGIAR: IITA, CIMMYT, ICRISAT</a:t>
            </a:r>
          </a:p>
          <a:p>
            <a:pPr marL="457200"/>
            <a:r>
              <a:rPr lang="en-US" sz="2400" dirty="0"/>
              <a:t>NGOs: Grassroot Trust, COMACO, TLC, CRS,…</a:t>
            </a:r>
          </a:p>
          <a:p>
            <a:pPr marL="457200"/>
            <a:r>
              <a:rPr lang="en-US" sz="2400" dirty="0"/>
              <a:t>Government entities: ZARI, NISIR, Ministries</a:t>
            </a:r>
          </a:p>
          <a:p>
            <a:pPr marL="457200"/>
            <a:r>
              <a:rPr lang="en-US" sz="2400" dirty="0"/>
              <a:t>Private sector: seed companies, FAs</a:t>
            </a:r>
          </a:p>
          <a:p>
            <a:r>
              <a:rPr lang="en-US" sz="2800" dirty="0"/>
              <a:t>Intervention areas: Chipata, </a:t>
            </a:r>
            <a:r>
              <a:rPr lang="en-US" sz="2800" dirty="0" err="1"/>
              <a:t>Katete</a:t>
            </a:r>
            <a:r>
              <a:rPr lang="en-US" sz="2800" dirty="0"/>
              <a:t>, </a:t>
            </a:r>
            <a:r>
              <a:rPr lang="en-US" sz="2800" dirty="0" err="1"/>
              <a:t>Sinda</a:t>
            </a:r>
            <a:r>
              <a:rPr lang="en-US" sz="2800" dirty="0"/>
              <a:t>, </a:t>
            </a:r>
            <a:r>
              <a:rPr lang="en-US" sz="2800" dirty="0" err="1"/>
              <a:t>Petauke</a:t>
            </a:r>
            <a:r>
              <a:rPr lang="en-US" sz="2800" dirty="0"/>
              <a:t>, </a:t>
            </a:r>
            <a:r>
              <a:rPr lang="en-US" sz="2800" dirty="0" err="1"/>
              <a:t>Lundazi</a:t>
            </a:r>
            <a:r>
              <a:rPr lang="en-US" sz="2800" dirty="0"/>
              <a:t> districts </a:t>
            </a:r>
          </a:p>
          <a:p>
            <a:r>
              <a:rPr lang="en-US" sz="2800" dirty="0"/>
              <a:t>Overall coordination: ZARI Msekera Station</a:t>
            </a:r>
          </a:p>
        </p:txBody>
      </p:sp>
    </p:spTree>
    <p:extLst>
      <p:ext uri="{BB962C8B-B14F-4D97-AF65-F5344CB8AC3E}">
        <p14:creationId xmlns:p14="http://schemas.microsoft.com/office/powerpoint/2010/main" val="146433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4736DE6-E75D-463F-8AB3-D1940DD821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295400"/>
            <a:ext cx="7772400" cy="838200"/>
          </a:xfrm>
        </p:spPr>
        <p:txBody>
          <a:bodyPr/>
          <a:lstStyle/>
          <a:p>
            <a:r>
              <a:rPr lang="en-US" dirty="0"/>
              <a:t>Objective:</a:t>
            </a:r>
          </a:p>
          <a:p>
            <a:r>
              <a:rPr lang="en-US" sz="28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Innovations that increase</a:t>
            </a:r>
            <a:r>
              <a:rPr lang="en-GB" sz="28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" charset="0"/>
                <a:cs typeface="MS PGothic" charset="0"/>
              </a:rPr>
              <a:t> the </a:t>
            </a:r>
            <a:r>
              <a:rPr lang="en-US" sz="28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productivity of farming systems and the availability and consumption of safe and nutritious food are adopted</a:t>
            </a:r>
          </a:p>
          <a:p>
            <a:endParaRPr lang="en-US" sz="28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2800" dirty="0"/>
              <a:t>4 technical intervention areas</a:t>
            </a:r>
            <a:endParaRPr lang="en-US" sz="28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F9B852C-19B1-4D8E-9806-C0A383DF37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8000" y="722364"/>
            <a:ext cx="7772400" cy="838200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US" sz="3200" dirty="0"/>
              <a:t>		</a:t>
            </a:r>
            <a:endParaRPr lang="en-US" sz="3200" i="1" dirty="0"/>
          </a:p>
          <a:p>
            <a:pPr marL="0">
              <a:spcBef>
                <a:spcPts val="600"/>
              </a:spcBef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Making high-quality legume seeds available and accessible to small-holders and providing complementary improved crop management practices</a:t>
            </a:r>
            <a:endParaRPr lang="en-US" sz="2400" i="1" dirty="0"/>
          </a:p>
          <a:p>
            <a:pPr marL="0"/>
            <a:r>
              <a:rPr lang="en-US" sz="2400" dirty="0"/>
              <a:t>Improved varieties of cowpea, pigeon pea, </a:t>
            </a:r>
            <a:br>
              <a:rPr lang="en-US" sz="2400" dirty="0"/>
            </a:br>
            <a:r>
              <a:rPr lang="en-US" sz="2400" dirty="0"/>
              <a:t>groundnut and soybean released from </a:t>
            </a:r>
            <a:br>
              <a:rPr lang="en-US" sz="2400" dirty="0"/>
            </a:br>
            <a:r>
              <a:rPr lang="en-US" sz="2400" dirty="0"/>
              <a:t>previous projects</a:t>
            </a:r>
          </a:p>
          <a:p>
            <a:pPr marL="0"/>
            <a:r>
              <a:rPr lang="en-US" sz="2400" dirty="0"/>
              <a:t>Under Africa RISING: </a:t>
            </a:r>
          </a:p>
          <a:p>
            <a:pPr marL="457200" indent="-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  </a:t>
            </a:r>
            <a:r>
              <a:rPr lang="en-US" sz="2100" dirty="0"/>
              <a:t>Production of breeder seed by IITA, ICRISAT, ZARI</a:t>
            </a:r>
          </a:p>
          <a:p>
            <a:pPr marL="457200" indent="-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  Production of foundation seed by private sector and trained</a:t>
            </a:r>
            <a:br>
              <a:rPr lang="en-US" sz="2100" dirty="0"/>
            </a:br>
            <a:r>
              <a:rPr lang="en-US" sz="2100" dirty="0"/>
              <a:t>  farmers (Farmer </a:t>
            </a:r>
            <a:r>
              <a:rPr lang="en-US" sz="2100" dirty="0" err="1"/>
              <a:t>Outgrower</a:t>
            </a:r>
            <a:r>
              <a:rPr lang="en-US" sz="2100" dirty="0"/>
              <a:t> Foundation)</a:t>
            </a:r>
          </a:p>
          <a:p>
            <a:pPr marL="457200" indent="-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  Establishment of community seed banks to produce QDS </a:t>
            </a:r>
            <a:r>
              <a:rPr lang="en-US" sz="2100" dirty="0" smtClean="0"/>
              <a:t>as alternative </a:t>
            </a:r>
            <a:r>
              <a:rPr lang="en-US" sz="2100" dirty="0"/>
              <a:t>to the weak certified seed system</a:t>
            </a:r>
          </a:p>
          <a:p>
            <a:pPr marL="457200" indent="-9144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  Technology dissemination through demonstrations at	</a:t>
            </a:r>
            <a:r>
              <a:rPr lang="en-US" sz="2100" dirty="0" smtClean="0"/>
              <a:t>strategic locations</a:t>
            </a:r>
            <a:endParaRPr lang="en-US" sz="2100" dirty="0"/>
          </a:p>
        </p:txBody>
      </p:sp>
      <p:pic>
        <p:nvPicPr>
          <p:cNvPr id="4" name="Picture 3" descr="A sign on the grass&#10;&#10;Description generated with high confidence">
            <a:extLst>
              <a:ext uri="{FF2B5EF4-FFF2-40B4-BE49-F238E27FC236}">
                <a16:creationId xmlns:a16="http://schemas.microsoft.com/office/drawing/2014/main" xmlns="" id="{03B241C7-8BB7-4659-9190-5DE2EB543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33" y="2286000"/>
            <a:ext cx="2777556" cy="185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2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9f5e9607-a28b-487e-b093-da60e75ee109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2183</TotalTime>
  <Words>379</Words>
  <Application>Microsoft Office PowerPoint</Application>
  <PresentationFormat>On-screen Show (4:3)</PresentationFormat>
  <Paragraphs>92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MS PGothic</vt:lpstr>
      <vt:lpstr>Arial</vt:lpstr>
      <vt:lpstr>Calibri</vt:lpstr>
      <vt:lpstr>Gill Sans</vt:lpstr>
      <vt:lpstr>Wingdings</vt:lpstr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Hoeschle-Zeledon</dc:creator>
  <cp:lastModifiedBy>MULUNDU</cp:lastModifiedBy>
  <cp:revision>120</cp:revision>
  <cp:lastPrinted>2011-10-06T11:45:23Z</cp:lastPrinted>
  <dcterms:created xsi:type="dcterms:W3CDTF">2016-09-22T17:15:00Z</dcterms:created>
  <dcterms:modified xsi:type="dcterms:W3CDTF">2018-09-27T09:12:23Z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